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598669-F4C2-B77C-2786-DC3D7B9ABB6D}" name="Turano, Alyssa" initials="TA" userId="S::aturano@burnsmcd.com::e21e83d2-b62f-46e2-b700-3fd5da7972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BF7"/>
    <a:srgbClr val="9BA4B8"/>
    <a:srgbClr val="ADB9CA"/>
    <a:srgbClr val="0079C1"/>
    <a:srgbClr val="F47321"/>
    <a:srgbClr val="56BF3F"/>
    <a:srgbClr val="506E94"/>
    <a:srgbClr val="7B8693"/>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8CD1A-67AD-45CF-82A5-D16C892FAAB7}" v="3" dt="2025-04-03T21:01:53.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408" y="-1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y, Corinne" userId="e3df2351-69a9-4429-9c45-a58b971a5259" providerId="ADAL" clId="{BC78CD1A-67AD-45CF-82A5-D16C892FAAB7}"/>
    <pc:docChg chg="custSel modSld">
      <pc:chgData name="Jacoby, Corinne" userId="e3df2351-69a9-4429-9c45-a58b971a5259" providerId="ADAL" clId="{BC78CD1A-67AD-45CF-82A5-D16C892FAAB7}" dt="2025-04-03T21:02:10.064" v="14" actId="478"/>
      <pc:docMkLst>
        <pc:docMk/>
      </pc:docMkLst>
      <pc:sldChg chg="modSp mod">
        <pc:chgData name="Jacoby, Corinne" userId="e3df2351-69a9-4429-9c45-a58b971a5259" providerId="ADAL" clId="{BC78CD1A-67AD-45CF-82A5-D16C892FAAB7}" dt="2025-04-03T21:01:38.603" v="12" actId="1036"/>
        <pc:sldMkLst>
          <pc:docMk/>
          <pc:sldMk cId="3525500787" sldId="256"/>
        </pc:sldMkLst>
        <pc:spChg chg="mod">
          <ac:chgData name="Jacoby, Corinne" userId="e3df2351-69a9-4429-9c45-a58b971a5259" providerId="ADAL" clId="{BC78CD1A-67AD-45CF-82A5-D16C892FAAB7}" dt="2025-04-03T21:01:38.603" v="12" actId="1036"/>
          <ac:spMkLst>
            <pc:docMk/>
            <pc:sldMk cId="3525500787" sldId="256"/>
            <ac:spMk id="10" creationId="{A4EC635C-061C-1E0D-C66C-B8FCF97109E0}"/>
          </ac:spMkLst>
        </pc:spChg>
      </pc:sldChg>
      <pc:sldChg chg="addSp delSp modSp mod">
        <pc:chgData name="Jacoby, Corinne" userId="e3df2351-69a9-4429-9c45-a58b971a5259" providerId="ADAL" clId="{BC78CD1A-67AD-45CF-82A5-D16C892FAAB7}" dt="2025-04-03T21:02:10.064" v="14" actId="478"/>
        <pc:sldMkLst>
          <pc:docMk/>
          <pc:sldMk cId="2815041389" sldId="257"/>
        </pc:sldMkLst>
        <pc:spChg chg="add mod">
          <ac:chgData name="Jacoby, Corinne" userId="e3df2351-69a9-4429-9c45-a58b971a5259" providerId="ADAL" clId="{BC78CD1A-67AD-45CF-82A5-D16C892FAAB7}" dt="2025-04-03T21:01:53.035" v="13"/>
          <ac:spMkLst>
            <pc:docMk/>
            <pc:sldMk cId="2815041389" sldId="257"/>
            <ac:spMk id="3" creationId="{3F609A28-5EDF-D6FC-8A08-5C23B97541F4}"/>
          </ac:spMkLst>
        </pc:spChg>
        <pc:spChg chg="del">
          <ac:chgData name="Jacoby, Corinne" userId="e3df2351-69a9-4429-9c45-a58b971a5259" providerId="ADAL" clId="{BC78CD1A-67AD-45CF-82A5-D16C892FAAB7}" dt="2025-04-03T21:02:10.064" v="14" actId="478"/>
          <ac:spMkLst>
            <pc:docMk/>
            <pc:sldMk cId="2815041389" sldId="257"/>
            <ac:spMk id="12" creationId="{17514405-E26F-917C-E56D-0FC11323F882}"/>
          </ac:spMkLst>
        </pc:spChg>
      </pc:sldChg>
    </pc:docChg>
  </pc:docChgLst>
  <pc:docChgLst>
    <pc:chgData name="Turano, Alyssa" userId="S::aturano@burnsmcd.com::e21e83d2-b62f-46e2-b700-3fd5da79726a" providerId="AD" clId="Web-{B02CEBC7-A56D-467A-8FAF-E4D00092CF94}"/>
    <pc:docChg chg="modSld">
      <pc:chgData name="Turano, Alyssa" userId="S::aturano@burnsmcd.com::e21e83d2-b62f-46e2-b700-3fd5da79726a" providerId="AD" clId="Web-{B02CEBC7-A56D-467A-8FAF-E4D00092CF94}" dt="2025-04-02T19:47:59.579" v="5" actId="20577"/>
      <pc:docMkLst>
        <pc:docMk/>
      </pc:docMkLst>
      <pc:sldChg chg="modSp">
        <pc:chgData name="Turano, Alyssa" userId="S::aturano@burnsmcd.com::e21e83d2-b62f-46e2-b700-3fd5da79726a" providerId="AD" clId="Web-{B02CEBC7-A56D-467A-8FAF-E4D00092CF94}" dt="2025-04-02T19:47:59.579" v="5" actId="20577"/>
        <pc:sldMkLst>
          <pc:docMk/>
          <pc:sldMk cId="3525500787" sldId="256"/>
        </pc:sldMkLst>
        <pc:spChg chg="mod">
          <ac:chgData name="Turano, Alyssa" userId="S::aturano@burnsmcd.com::e21e83d2-b62f-46e2-b700-3fd5da79726a" providerId="AD" clId="Web-{B02CEBC7-A56D-467A-8FAF-E4D00092CF94}" dt="2025-04-02T19:47:59.579" v="5" actId="20577"/>
          <ac:spMkLst>
            <pc:docMk/>
            <pc:sldMk cId="3525500787" sldId="256"/>
            <ac:spMk id="2" creationId="{00000000-0000-0000-0000-000000000000}"/>
          </ac:spMkLst>
        </pc:spChg>
        <pc:spChg chg="mod">
          <ac:chgData name="Turano, Alyssa" userId="S::aturano@burnsmcd.com::e21e83d2-b62f-46e2-b700-3fd5da79726a" providerId="AD" clId="Web-{B02CEBC7-A56D-467A-8FAF-E4D00092CF94}" dt="2025-04-02T19:47:53.626" v="3" actId="20577"/>
          <ac:spMkLst>
            <pc:docMk/>
            <pc:sldMk cId="3525500787" sldId="256"/>
            <ac:spMk id="13" creationId="{F91C520D-CF99-C816-7079-FECCEB9BFC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E75229-65C8-4305-A327-33A31EB30A6C}" type="datetimeFigureOut">
              <a:rPr lang="en-US" smtClean="0"/>
              <a:t>4/3/2025</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7A0075-3829-4D37-B375-B560B9A55FA9}" type="slidenum">
              <a:rPr lang="en-US" smtClean="0"/>
              <a:t>‹#›</a:t>
            </a:fld>
            <a:endParaRPr lang="en-US"/>
          </a:p>
        </p:txBody>
      </p:sp>
    </p:spTree>
    <p:extLst>
      <p:ext uri="{BB962C8B-B14F-4D97-AF65-F5344CB8AC3E}">
        <p14:creationId xmlns:p14="http://schemas.microsoft.com/office/powerpoint/2010/main" val="212583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A0075-3829-4D37-B375-B560B9A55FA9}" type="slidenum">
              <a:rPr lang="en-US" smtClean="0"/>
              <a:t>1</a:t>
            </a:fld>
            <a:endParaRPr lang="en-US"/>
          </a:p>
        </p:txBody>
      </p:sp>
    </p:spTree>
    <p:extLst>
      <p:ext uri="{BB962C8B-B14F-4D97-AF65-F5344CB8AC3E}">
        <p14:creationId xmlns:p14="http://schemas.microsoft.com/office/powerpoint/2010/main" val="250418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A0075-3829-4D37-B375-B560B9A55FA9}" type="slidenum">
              <a:rPr lang="en-US" smtClean="0"/>
              <a:t>2</a:t>
            </a:fld>
            <a:endParaRPr lang="en-US"/>
          </a:p>
        </p:txBody>
      </p:sp>
    </p:spTree>
    <p:extLst>
      <p:ext uri="{BB962C8B-B14F-4D97-AF65-F5344CB8AC3E}">
        <p14:creationId xmlns:p14="http://schemas.microsoft.com/office/powerpoint/2010/main" val="41230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57680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239473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19903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13963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98941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A3DF87-8792-40E4-9449-88E6232492A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90896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A3DF87-8792-40E4-9449-88E6232492AF}"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28311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A3DF87-8792-40E4-9449-88E6232492AF}"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393834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3DF87-8792-40E4-9449-88E6232492AF}"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02037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5A3DF87-8792-40E4-9449-88E6232492A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17784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5A3DF87-8792-40E4-9449-88E6232492A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345946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5A3DF87-8792-40E4-9449-88E6232492AF}" type="datetimeFigureOut">
              <a:rPr lang="en-US" smtClean="0"/>
              <a:t>4/3/2025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0ABEEDC-5D2F-42F9-B9F9-973711C407AA}" type="slidenum">
              <a:rPr lang="en-US" smtClean="0"/>
              <a:t>‹#›</a:t>
            </a:fld>
            <a:endParaRPr lang="en-US"/>
          </a:p>
        </p:txBody>
      </p:sp>
    </p:spTree>
    <p:extLst>
      <p:ext uri="{BB962C8B-B14F-4D97-AF65-F5344CB8AC3E}">
        <p14:creationId xmlns:p14="http://schemas.microsoft.com/office/powerpoint/2010/main" val="3830352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pd.n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8668" y="134484"/>
            <a:ext cx="3874704" cy="1077218"/>
          </a:xfrm>
          <a:prstGeom prst="rect">
            <a:avLst/>
          </a:prstGeom>
          <a:noFill/>
        </p:spPr>
        <p:txBody>
          <a:bodyPr wrap="square" lIns="91440" tIns="45720" rIns="91440" bIns="45720" rtlCol="0" anchor="t">
            <a:spAutoFit/>
          </a:bodyPr>
          <a:lstStyle/>
          <a:p>
            <a:r>
              <a:rPr lang="en-US" sz="3200" b="1">
                <a:latin typeface="Outfit"/>
                <a:ea typeface="+mn-lt"/>
                <a:cs typeface="+mn-lt"/>
              </a:rPr>
              <a:t>Newbridge Bypass Project</a:t>
            </a:r>
            <a:endParaRPr lang="en-US"/>
          </a:p>
        </p:txBody>
      </p:sp>
      <p:sp>
        <p:nvSpPr>
          <p:cNvPr id="7" name="TextBox 6"/>
          <p:cNvSpPr txBox="1"/>
          <p:nvPr/>
        </p:nvSpPr>
        <p:spPr>
          <a:xfrm>
            <a:off x="189028" y="1341233"/>
            <a:ext cx="7302825" cy="430887"/>
          </a:xfrm>
          <a:prstGeom prst="rect">
            <a:avLst/>
          </a:prstGeom>
          <a:noFill/>
        </p:spPr>
        <p:txBody>
          <a:bodyPr wrap="square" lIns="91440" tIns="45720" rIns="91440" bIns="45720" rtlCol="0" anchor="t">
            <a:spAutoFit/>
          </a:bodyPr>
          <a:lstStyle/>
          <a:p>
            <a:r>
              <a:rPr lang="en-US" sz="1100" i="1" spc="70">
                <a:latin typeface="Outfit" pitchFamily="2" charset="0"/>
                <a:ea typeface="+mn-lt"/>
                <a:cs typeface="+mn-lt"/>
              </a:rPr>
              <a:t>PSEG Long Island is committed to delivering best-in-class system reliability by expanding electrical capacity to meet the energy needs of the communities it serves, today and in the future. </a:t>
            </a:r>
            <a:endParaRPr lang="en-US" sz="1100" i="1">
              <a:latin typeface="Outfit" pitchFamily="2" charset="0"/>
            </a:endParaRPr>
          </a:p>
        </p:txBody>
      </p:sp>
      <p:sp>
        <p:nvSpPr>
          <p:cNvPr id="2" name="TextBox 1"/>
          <p:cNvSpPr txBox="1"/>
          <p:nvPr/>
        </p:nvSpPr>
        <p:spPr>
          <a:xfrm>
            <a:off x="238676" y="1907151"/>
            <a:ext cx="3317323" cy="7049087"/>
          </a:xfrm>
          <a:prstGeom prst="rect">
            <a:avLst/>
          </a:prstGeom>
          <a:noFill/>
        </p:spPr>
        <p:txBody>
          <a:bodyPr wrap="square" lIns="91440" tIns="45720" rIns="91440" bIns="45720" rtlCol="0" anchor="t">
            <a:noAutofit/>
          </a:bodyPr>
          <a:lstStyle/>
          <a:p>
            <a:r>
              <a:rPr lang="en-US" b="1" dirty="0">
                <a:latin typeface="Outfit" pitchFamily="2" charset="0"/>
              </a:rPr>
              <a:t>Project Overview &amp; Benefits</a:t>
            </a:r>
          </a:p>
          <a:p>
            <a:pPr algn="just"/>
            <a:endParaRPr lang="en-US" sz="1100" dirty="0">
              <a:latin typeface="Outfit" pitchFamily="2" charset="0"/>
            </a:endParaRPr>
          </a:p>
          <a:p>
            <a:pPr algn="just"/>
            <a:r>
              <a:rPr lang="en-US" sz="1100" dirty="0">
                <a:latin typeface="Outfit" pitchFamily="2" charset="0"/>
                <a:ea typeface="+mn-lt"/>
                <a:cs typeface="+mn-lt"/>
              </a:rPr>
              <a:t>PSEG Long Island, as the agent of LIPA, is filing an application for an amendment to the Article VII certificate for Transmission Line 138-467 which connects the Stewart Avenue Substation in Uniondale to the Newbridge Substation in Levittown, as well as Transmission Line 138-567 which connects the Newbridge Substation to the Ruland Road Substation in Melville. The Newbridge Bypass Project would extend Transmission Line 138-467 to a new termination point, within LIPA-owned property, west of Stewart Avenue Substation, modify both lines to bypass the Newbridge Substation, and extend Transmission Line 138-567 east at the Ruland Road Substation within LIPA property.</a:t>
            </a:r>
          </a:p>
          <a:p>
            <a:pPr algn="just"/>
            <a:endParaRPr lang="en-US" sz="1100" dirty="0">
              <a:latin typeface="Outfit" pitchFamily="2" charset="0"/>
              <a:ea typeface="+mn-lt"/>
              <a:cs typeface="Arial"/>
            </a:endParaRPr>
          </a:p>
          <a:p>
            <a:pPr algn="just"/>
            <a:r>
              <a:rPr lang="en-US" sz="1100" dirty="0">
                <a:latin typeface="Outfit"/>
                <a:ea typeface="+mn-lt"/>
                <a:cs typeface="Arial"/>
              </a:rPr>
              <a:t>The result would be the combining of the two existing </a:t>
            </a:r>
            <a:r>
              <a:rPr lang="en-US" sz="1100">
                <a:latin typeface="Outfit"/>
                <a:ea typeface="+mn-lt"/>
                <a:cs typeface="Arial"/>
              </a:rPr>
              <a:t>lines into one, which will be operated at 345kV. </a:t>
            </a:r>
            <a:endParaRPr lang="en-US" sz="1100">
              <a:latin typeface="Outfit"/>
              <a:ea typeface="+mn-lt"/>
              <a:cs typeface="+mn-lt"/>
            </a:endParaRPr>
          </a:p>
          <a:p>
            <a:pPr algn="just"/>
            <a:endParaRPr lang="en-US" sz="1100" dirty="0">
              <a:latin typeface="Outfit" pitchFamily="2" charset="0"/>
              <a:ea typeface="Calibri"/>
              <a:cs typeface="Arial"/>
            </a:endParaRPr>
          </a:p>
          <a:p>
            <a:pPr algn="just"/>
            <a:r>
              <a:rPr lang="en-US" sz="1100" dirty="0">
                <a:latin typeface="Outfit" pitchFamily="2" charset="0"/>
                <a:ea typeface="Calibri"/>
                <a:cs typeface="Arial"/>
              </a:rPr>
              <a:t>The line must be installed to meet current and future capacity needs and to continue the provision of safe, robust, and reliable service in the area. </a:t>
            </a:r>
            <a:endParaRPr lang="en-US" sz="1100" dirty="0">
              <a:latin typeface="Outfit" pitchFamily="2" charset="0"/>
            </a:endParaRPr>
          </a:p>
          <a:p>
            <a:endParaRPr lang="en-US" sz="1400" b="1" dirty="0">
              <a:latin typeface="Outfit" pitchFamily="2" charset="0"/>
              <a:ea typeface="Calibri"/>
              <a:cs typeface="Calibri"/>
            </a:endParaRPr>
          </a:p>
          <a:p>
            <a:r>
              <a:rPr lang="en-US" b="1" dirty="0">
                <a:latin typeface="Outfit" pitchFamily="2" charset="0"/>
              </a:rPr>
              <a:t>Benefits Include:</a:t>
            </a:r>
            <a:r>
              <a:rPr lang="en-US" dirty="0">
                <a:latin typeface="Outfit" pitchFamily="2" charset="0"/>
              </a:rPr>
              <a:t>  </a:t>
            </a:r>
          </a:p>
          <a:p>
            <a:pPr marL="171450" indent="-171450" algn="just">
              <a:buFont typeface="Wingdings" panose="05000000000000000000" pitchFamily="2" charset="2"/>
              <a:buChar char="§"/>
            </a:pPr>
            <a:r>
              <a:rPr lang="en-US" sz="1100" dirty="0">
                <a:latin typeface="Outfit"/>
                <a:cs typeface="Adobe Hebrew"/>
              </a:rPr>
              <a:t>The modified 345kV electric transmission line will help ensure continued reliable service to the area and across Long Island. </a:t>
            </a:r>
          </a:p>
          <a:p>
            <a:pPr marL="171450" indent="-171450" algn="just">
              <a:buFont typeface="Wingdings" panose="05000000000000000000" pitchFamily="2" charset="2"/>
              <a:buChar char="§"/>
            </a:pPr>
            <a:r>
              <a:rPr lang="en-US" sz="1100" dirty="0">
                <a:latin typeface="Outfit" pitchFamily="2" charset="0"/>
                <a:cs typeface="Adobe Hebrew"/>
              </a:rPr>
              <a:t>The modified line will be located entirely underground primarily under roads and rights-of-way except for certain above-ground electrical equipment within LIPA-owned property. </a:t>
            </a:r>
            <a:endParaRPr lang="en-US" sz="1100" dirty="0">
              <a:latin typeface="Outfit" pitchFamily="2" charset="0"/>
              <a:ea typeface="Calibri" panose="020F0502020204030204"/>
              <a:cs typeface="Adobe Hebrew"/>
            </a:endParaRPr>
          </a:p>
          <a:p>
            <a:pPr marL="171450" indent="-171450" algn="just">
              <a:buFont typeface="Wingdings" panose="05000000000000000000" pitchFamily="2" charset="2"/>
              <a:buChar char="§"/>
            </a:pPr>
            <a:r>
              <a:rPr lang="en-US" sz="1100" dirty="0">
                <a:latin typeface="Outfit" pitchFamily="2" charset="0"/>
                <a:cs typeface="Adobe Hebrew" panose="02040503050201020203" pitchFamily="18" charset="-79"/>
              </a:rPr>
              <a:t>Throughout construction, access to businesses and residences along the project route will be maintained.</a:t>
            </a:r>
          </a:p>
          <a:p>
            <a:pPr algn="just"/>
            <a:endParaRPr lang="en-US" sz="950" dirty="0">
              <a:latin typeface="Outfit" pitchFamily="2" charset="0"/>
            </a:endParaRPr>
          </a:p>
        </p:txBody>
      </p:sp>
      <p:cxnSp>
        <p:nvCxnSpPr>
          <p:cNvPr id="6" name="Straight Connector 5">
            <a:extLst>
              <a:ext uri="{FF2B5EF4-FFF2-40B4-BE49-F238E27FC236}">
                <a16:creationId xmlns:a16="http://schemas.microsoft.com/office/drawing/2014/main" id="{83017CE7-9238-418C-9825-D4E8E3FF20E6}"/>
              </a:ext>
            </a:extLst>
          </p:cNvPr>
          <p:cNvCxnSpPr>
            <a:cxnSpLocks/>
          </p:cNvCxnSpPr>
          <p:nvPr/>
        </p:nvCxnSpPr>
        <p:spPr>
          <a:xfrm>
            <a:off x="238676" y="1250576"/>
            <a:ext cx="7302825" cy="0"/>
          </a:xfrm>
          <a:prstGeom prst="line">
            <a:avLst/>
          </a:prstGeom>
          <a:ln w="28575">
            <a:solidFill>
              <a:srgbClr val="F4732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80AA0A-4B9E-4070-809D-1D511004E660}"/>
              </a:ext>
            </a:extLst>
          </p:cNvPr>
          <p:cNvSpPr txBox="1"/>
          <p:nvPr/>
        </p:nvSpPr>
        <p:spPr>
          <a:xfrm>
            <a:off x="3739588" y="4966306"/>
            <a:ext cx="3699703" cy="523220"/>
          </a:xfrm>
          <a:prstGeom prst="rect">
            <a:avLst/>
          </a:prstGeom>
          <a:noFill/>
        </p:spPr>
        <p:txBody>
          <a:bodyPr wrap="square" lIns="91440" tIns="45720" rIns="91440" bIns="45720" rtlCol="0" anchor="t">
            <a:spAutoFit/>
          </a:bodyPr>
          <a:lstStyle/>
          <a:p>
            <a:r>
              <a:rPr lang="en-US" sz="1400" b="1" dirty="0">
                <a:latin typeface="Outfit" pitchFamily="2" charset="0"/>
              </a:rPr>
              <a:t>Newbridge Substation in which the Bypass Splice Vault will be located</a:t>
            </a:r>
          </a:p>
        </p:txBody>
      </p:sp>
      <p:pic>
        <p:nvPicPr>
          <p:cNvPr id="8" name="Picture 7" descr="A blue text on a black background&#10;&#10;Description automatically generated">
            <a:extLst>
              <a:ext uri="{FF2B5EF4-FFF2-40B4-BE49-F238E27FC236}">
                <a16:creationId xmlns:a16="http://schemas.microsoft.com/office/drawing/2014/main" id="{51B14725-5A48-5757-443F-A4AC992A531B}"/>
              </a:ext>
            </a:extLst>
          </p:cNvPr>
          <p:cNvPicPr>
            <a:picLocks noChangeAspect="1"/>
          </p:cNvPicPr>
          <p:nvPr/>
        </p:nvPicPr>
        <p:blipFill>
          <a:blip r:embed="rId3"/>
          <a:stretch>
            <a:fillRect/>
          </a:stretch>
        </p:blipFill>
        <p:spPr>
          <a:xfrm>
            <a:off x="238676" y="429214"/>
            <a:ext cx="2743872" cy="534617"/>
          </a:xfrm>
          <a:prstGeom prst="rect">
            <a:avLst/>
          </a:prstGeom>
        </p:spPr>
      </p:pic>
      <p:sp>
        <p:nvSpPr>
          <p:cNvPr id="13" name="TextBox 12">
            <a:extLst>
              <a:ext uri="{FF2B5EF4-FFF2-40B4-BE49-F238E27FC236}">
                <a16:creationId xmlns:a16="http://schemas.microsoft.com/office/drawing/2014/main" id="{F91C520D-CF99-C816-7079-FECCEB9BFC26}"/>
              </a:ext>
            </a:extLst>
          </p:cNvPr>
          <p:cNvSpPr txBox="1"/>
          <p:nvPr/>
        </p:nvSpPr>
        <p:spPr>
          <a:xfrm>
            <a:off x="3708668" y="5624558"/>
            <a:ext cx="3689914" cy="3331681"/>
          </a:xfrm>
          <a:prstGeom prst="rect">
            <a:avLst/>
          </a:prstGeom>
          <a:solidFill>
            <a:srgbClr val="E4EBF7"/>
          </a:solidFill>
          <a:ln w="9525">
            <a:solidFill>
              <a:schemeClr val="tx2"/>
            </a:solidFill>
          </a:ln>
        </p:spPr>
        <p:txBody>
          <a:bodyPr wrap="square" lIns="91440" tIns="45720" rIns="91440" bIns="45720" rtlCol="0" anchor="ctr">
            <a:spAutoFit/>
          </a:bodyPr>
          <a:lstStyle/>
          <a:p>
            <a:pPr algn="ctr"/>
            <a:r>
              <a:rPr lang="en-US" altLang="en-US" sz="1600" b="1" dirty="0">
                <a:latin typeface="Outfit" pitchFamily="2" charset="0"/>
              </a:rPr>
              <a:t>New York State Public Service Commission Article VII  Information</a:t>
            </a:r>
          </a:p>
          <a:p>
            <a:pPr algn="just"/>
            <a:r>
              <a:rPr lang="en-US" sz="1050" dirty="0">
                <a:latin typeface="Outfit"/>
              </a:rPr>
              <a:t>After the Project's amendment application is filed and the Commission assigns a case number to the Project, the case number will be provided on the Project's website. Then, the amendment application and related case documents can be accessed on the PSC website (</a:t>
            </a:r>
            <a:r>
              <a:rPr lang="en-US" sz="1050" dirty="0">
                <a:latin typeface="Outfit"/>
                <a:hlinkClick r:id="rId4"/>
              </a:rPr>
              <a:t>www.dps.ny.gov</a:t>
            </a:r>
            <a:r>
              <a:rPr lang="en-US" sz="1050" dirty="0">
                <a:latin typeface="Outfit"/>
              </a:rPr>
              <a:t>) by clicking "File Search" and filling in the case number. This will bring up the main Document and Matter Management (“DMM”) page(s) for this case, where the materials are located.</a:t>
            </a:r>
          </a:p>
          <a:p>
            <a:pPr algn="just"/>
            <a:endParaRPr lang="en-US" sz="1050" dirty="0">
              <a:latin typeface="Outfit" pitchFamily="2" charset="0"/>
            </a:endParaRPr>
          </a:p>
          <a:p>
            <a:pPr algn="just"/>
            <a:r>
              <a:rPr lang="en-US" sz="1050" dirty="0">
                <a:latin typeface="Outfit" pitchFamily="2" charset="0"/>
              </a:rPr>
              <a:t>In addition, interested persons who wish to participate as parties in this case may file for party status. On the DMM page for this case, the prospective party should click the button at the upper right labeled “Request for Party Status” to see a Public Service Commission web page with instructions for the procedures to follow to become a party.</a:t>
            </a:r>
            <a:endParaRPr lang="en-US" altLang="en-US" sz="1050" dirty="0">
              <a:latin typeface="Outfit" pitchFamily="2" charset="0"/>
            </a:endParaRPr>
          </a:p>
        </p:txBody>
      </p:sp>
      <p:sp>
        <p:nvSpPr>
          <p:cNvPr id="10" name="TextBox 9">
            <a:extLst>
              <a:ext uri="{FF2B5EF4-FFF2-40B4-BE49-F238E27FC236}">
                <a16:creationId xmlns:a16="http://schemas.microsoft.com/office/drawing/2014/main" id="{A4EC635C-061C-1E0D-C66C-B8FCF97109E0}"/>
              </a:ext>
            </a:extLst>
          </p:cNvPr>
          <p:cNvSpPr txBox="1"/>
          <p:nvPr/>
        </p:nvSpPr>
        <p:spPr>
          <a:xfrm>
            <a:off x="0" y="9155279"/>
            <a:ext cx="7772400" cy="892167"/>
          </a:xfrm>
          <a:prstGeom prst="rect">
            <a:avLst/>
          </a:prstGeom>
          <a:solidFill>
            <a:srgbClr val="9BA4B8"/>
          </a:solidFill>
        </p:spPr>
        <p:txBody>
          <a:bodyPr wrap="square" rtlCol="0">
            <a:spAutoFit/>
          </a:bodyPr>
          <a:lstStyle/>
          <a:p>
            <a:pPr algn="ctr">
              <a:lnSpc>
                <a:spcPct val="150000"/>
              </a:lnSpc>
            </a:pPr>
            <a:r>
              <a:rPr lang="en-US" sz="1200" dirty="0">
                <a:latin typeface="Outfit" pitchFamily="2" charset="0"/>
              </a:rPr>
              <a:t>For Questions About The Newbridge Bypass Project,</a:t>
            </a:r>
          </a:p>
          <a:p>
            <a:pPr algn="ctr">
              <a:lnSpc>
                <a:spcPct val="150000"/>
              </a:lnSpc>
            </a:pPr>
            <a:r>
              <a:rPr lang="en-US" sz="1200" dirty="0">
                <a:latin typeface="Outfit" pitchFamily="2" charset="0"/>
              </a:rPr>
              <a:t>Call or Text 631-763-3122  Email </a:t>
            </a:r>
            <a:r>
              <a:rPr lang="en-US" sz="1200" u="sng" dirty="0">
                <a:latin typeface="Outfit" pitchFamily="2" charset="0"/>
              </a:rPr>
              <a:t>info@NewbridgeBypass.com </a:t>
            </a:r>
            <a:r>
              <a:rPr lang="en-US" sz="1200" dirty="0">
                <a:latin typeface="Outfit" pitchFamily="2" charset="0"/>
              </a:rPr>
              <a:t>Visit </a:t>
            </a:r>
            <a:r>
              <a:rPr lang="en-US" sz="1200" u="sng" dirty="0">
                <a:latin typeface="Outfit" pitchFamily="2" charset="0"/>
              </a:rPr>
              <a:t>www.NewbridgeBypass.com</a:t>
            </a:r>
          </a:p>
          <a:p>
            <a:pPr algn="ctr">
              <a:lnSpc>
                <a:spcPct val="150000"/>
              </a:lnSpc>
            </a:pPr>
            <a:endParaRPr lang="en-US" sz="1200" u="sng" dirty="0">
              <a:latin typeface="Outfit" pitchFamily="2" charset="0"/>
            </a:endParaRPr>
          </a:p>
        </p:txBody>
      </p:sp>
      <p:pic>
        <p:nvPicPr>
          <p:cNvPr id="4" name="Picture 3">
            <a:extLst>
              <a:ext uri="{FF2B5EF4-FFF2-40B4-BE49-F238E27FC236}">
                <a16:creationId xmlns:a16="http://schemas.microsoft.com/office/drawing/2014/main" id="{B42D32DE-265D-A0DA-D01F-E272E786369C}"/>
              </a:ext>
            </a:extLst>
          </p:cNvPr>
          <p:cNvPicPr>
            <a:picLocks noChangeAspect="1"/>
          </p:cNvPicPr>
          <p:nvPr/>
        </p:nvPicPr>
        <p:blipFill>
          <a:blip r:embed="rId5"/>
          <a:stretch>
            <a:fillRect/>
          </a:stretch>
        </p:blipFill>
        <p:spPr>
          <a:xfrm>
            <a:off x="3780299" y="2352795"/>
            <a:ext cx="3618283" cy="2557357"/>
          </a:xfrm>
          <a:prstGeom prst="rect">
            <a:avLst/>
          </a:prstGeom>
        </p:spPr>
      </p:pic>
    </p:spTree>
    <p:extLst>
      <p:ext uri="{BB962C8B-B14F-4D97-AF65-F5344CB8AC3E}">
        <p14:creationId xmlns:p14="http://schemas.microsoft.com/office/powerpoint/2010/main" val="352550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D3A2C9-0BCC-47D0-9023-5025077D3CA1}"/>
              </a:ext>
            </a:extLst>
          </p:cNvPr>
          <p:cNvSpPr txBox="1"/>
          <p:nvPr/>
        </p:nvSpPr>
        <p:spPr>
          <a:xfrm>
            <a:off x="192576" y="1299379"/>
            <a:ext cx="3409611" cy="4539704"/>
          </a:xfrm>
          <a:prstGeom prst="rect">
            <a:avLst/>
          </a:prstGeom>
          <a:noFill/>
        </p:spPr>
        <p:txBody>
          <a:bodyPr wrap="square" lIns="91440" tIns="45720" rIns="91440" bIns="45720" rtlCol="0" anchor="t">
            <a:spAutoFit/>
          </a:bodyPr>
          <a:lstStyle/>
          <a:p>
            <a:r>
              <a:rPr lang="en-US" b="1">
                <a:latin typeface="Aptos" panose="020B0004020202020204" pitchFamily="34" charset="0"/>
              </a:rPr>
              <a:t>Construction Process Overview</a:t>
            </a:r>
          </a:p>
          <a:p>
            <a:pPr marL="285750" indent="-285750" algn="just">
              <a:buFont typeface="Arial" panose="020B0604020202020204" pitchFamily="34" charset="0"/>
              <a:buChar char="•"/>
            </a:pPr>
            <a:r>
              <a:rPr lang="en-US" sz="1100" b="1">
                <a:latin typeface="Aptos" panose="020B0004020202020204" pitchFamily="34" charset="0"/>
              </a:rPr>
              <a:t>Splice Vaults Installation:</a:t>
            </a:r>
          </a:p>
          <a:p>
            <a:pPr algn="just"/>
            <a:r>
              <a:rPr lang="en-US" sz="1100">
                <a:solidFill>
                  <a:srgbClr val="414042"/>
                </a:solidFill>
                <a:latin typeface="Aptos" panose="020B0004020202020204" pitchFamily="34" charset="0"/>
              </a:rPr>
              <a:t>One new underground vault will be installed within the LIPA right of way at the Newbridge substation to splice together the underground cable.</a:t>
            </a:r>
          </a:p>
          <a:p>
            <a:pPr marL="285750" indent="-285750" algn="just">
              <a:buFont typeface="Arial" panose="020B0604020202020204" pitchFamily="34" charset="0"/>
              <a:buChar char="•"/>
            </a:pPr>
            <a:r>
              <a:rPr lang="en-US" sz="1100" b="1">
                <a:latin typeface="Aptos" panose="020B0004020202020204" pitchFamily="34" charset="0"/>
              </a:rPr>
              <a:t>Existing Conduit:</a:t>
            </a:r>
          </a:p>
          <a:p>
            <a:pPr algn="just"/>
            <a:r>
              <a:rPr lang="en-US" sz="1100">
                <a:solidFill>
                  <a:srgbClr val="414042"/>
                </a:solidFill>
                <a:latin typeface="Aptos" panose="020B0004020202020204" pitchFamily="34" charset="0"/>
              </a:rPr>
              <a:t>During construction existing conduit lines will be tied into the new splice vault and new conduit will be installed within LIPA property to new termination points.</a:t>
            </a:r>
          </a:p>
          <a:p>
            <a:pPr marL="285750" indent="-285750" algn="just">
              <a:buFont typeface="Arial" panose="020B0604020202020204" pitchFamily="34" charset="0"/>
              <a:buChar char="•"/>
            </a:pPr>
            <a:r>
              <a:rPr lang="en-US" sz="1100" b="1">
                <a:latin typeface="Aptos" panose="020B0004020202020204" pitchFamily="34" charset="0"/>
              </a:rPr>
              <a:t>Restoration:</a:t>
            </a:r>
          </a:p>
          <a:p>
            <a:pPr algn="just"/>
            <a:r>
              <a:rPr lang="en-US" sz="1100">
                <a:solidFill>
                  <a:srgbClr val="414042"/>
                </a:solidFill>
                <a:latin typeface="Aptos" panose="020B0004020202020204" pitchFamily="34" charset="0"/>
              </a:rPr>
              <a:t>After completing the installation of the vaults, any excavated and disturbed areas will be seeded and restored. </a:t>
            </a:r>
          </a:p>
          <a:p>
            <a:pPr marL="285750" indent="-285750" algn="just">
              <a:buFont typeface="Arial" panose="020B0604020202020204" pitchFamily="34" charset="0"/>
              <a:buChar char="•"/>
            </a:pPr>
            <a:r>
              <a:rPr lang="en-US" sz="1100" b="1">
                <a:latin typeface="Aptos" panose="020B0004020202020204" pitchFamily="34" charset="0"/>
              </a:rPr>
              <a:t>Cable Installation:</a:t>
            </a:r>
          </a:p>
          <a:p>
            <a:pPr algn="just"/>
            <a:r>
              <a:rPr lang="en-US" sz="1100">
                <a:solidFill>
                  <a:srgbClr val="414042"/>
                </a:solidFill>
                <a:latin typeface="Aptos" panose="020B0004020202020204" pitchFamily="34" charset="0"/>
              </a:rPr>
              <a:t>Underground cable arrives on trucks specifically designed for their installation. Crews will pull cable from the new vault to existing vaults along the project route.</a:t>
            </a:r>
          </a:p>
          <a:p>
            <a:pPr marL="285750" indent="-285750" algn="just">
              <a:buFont typeface="Arial" panose="020B0604020202020204" pitchFamily="34" charset="0"/>
              <a:buChar char="•"/>
            </a:pPr>
            <a:r>
              <a:rPr lang="en-US" sz="1100" b="1">
                <a:latin typeface="Aptos" panose="020B0004020202020204" pitchFamily="34" charset="0"/>
              </a:rPr>
              <a:t>Cable Splicing:</a:t>
            </a:r>
          </a:p>
          <a:p>
            <a:pPr algn="just"/>
            <a:r>
              <a:rPr lang="en-US" sz="1100">
                <a:solidFill>
                  <a:srgbClr val="414042"/>
                </a:solidFill>
                <a:latin typeface="Aptos" panose="020B0004020202020204" pitchFamily="34" charset="0"/>
              </a:rPr>
              <a:t>Crews will set up a climate-controlled environment at the vault locations to splice the underground cables together. This activity is continuous for approximately one week for each vault.</a:t>
            </a:r>
          </a:p>
        </p:txBody>
      </p:sp>
      <p:pic>
        <p:nvPicPr>
          <p:cNvPr id="11" name="Picture 10">
            <a:extLst>
              <a:ext uri="{FF2B5EF4-FFF2-40B4-BE49-F238E27FC236}">
                <a16:creationId xmlns:a16="http://schemas.microsoft.com/office/drawing/2014/main" id="{323F545D-2E7E-4685-B4E9-71AEEAD04E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3988" y="1294902"/>
            <a:ext cx="2133599" cy="1600200"/>
          </a:xfrm>
          <a:prstGeom prst="rect">
            <a:avLst/>
          </a:prstGeom>
          <a:ln>
            <a:solidFill>
              <a:schemeClr val="tx2"/>
            </a:solidFill>
          </a:ln>
        </p:spPr>
      </p:pic>
      <p:pic>
        <p:nvPicPr>
          <p:cNvPr id="13" name="Picture 12">
            <a:extLst>
              <a:ext uri="{FF2B5EF4-FFF2-40B4-BE49-F238E27FC236}">
                <a16:creationId xmlns:a16="http://schemas.microsoft.com/office/drawing/2014/main" id="{8741A99F-8C2F-4065-B6CD-2D2549ED31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62863" y="5394327"/>
            <a:ext cx="2133600" cy="1600200"/>
          </a:xfrm>
          <a:prstGeom prst="rect">
            <a:avLst/>
          </a:prstGeom>
          <a:ln>
            <a:solidFill>
              <a:schemeClr val="tx2"/>
            </a:solidFill>
          </a:ln>
        </p:spPr>
      </p:pic>
      <p:sp>
        <p:nvSpPr>
          <p:cNvPr id="6" name="TextBox 5">
            <a:extLst>
              <a:ext uri="{FF2B5EF4-FFF2-40B4-BE49-F238E27FC236}">
                <a16:creationId xmlns:a16="http://schemas.microsoft.com/office/drawing/2014/main" id="{5AEA2BAA-F9FC-4259-9907-36799C99F2EE}"/>
              </a:ext>
            </a:extLst>
          </p:cNvPr>
          <p:cNvSpPr txBox="1"/>
          <p:nvPr/>
        </p:nvSpPr>
        <p:spPr>
          <a:xfrm>
            <a:off x="3464574" y="2912992"/>
            <a:ext cx="1764135" cy="246221"/>
          </a:xfrm>
          <a:prstGeom prst="rect">
            <a:avLst/>
          </a:prstGeom>
          <a:noFill/>
        </p:spPr>
        <p:txBody>
          <a:bodyPr wrap="square" lIns="91440" tIns="45720" rIns="91440" bIns="45720" rtlCol="0" anchor="t">
            <a:spAutoFit/>
          </a:bodyPr>
          <a:lstStyle/>
          <a:p>
            <a:pPr algn="ctr"/>
            <a:r>
              <a:rPr lang="en-US" sz="1000" b="1" i="1" dirty="0">
                <a:latin typeface="Aptos" panose="020B0004020202020204" pitchFamily="34" charset="0"/>
              </a:rPr>
              <a:t>Vault Installation</a:t>
            </a:r>
            <a:endParaRPr lang="en-US" sz="1000" dirty="0">
              <a:latin typeface="Aptos" panose="020B0004020202020204" pitchFamily="34" charset="0"/>
            </a:endParaRPr>
          </a:p>
        </p:txBody>
      </p:sp>
      <p:sp>
        <p:nvSpPr>
          <p:cNvPr id="20" name="TextBox 19">
            <a:extLst>
              <a:ext uri="{FF2B5EF4-FFF2-40B4-BE49-F238E27FC236}">
                <a16:creationId xmlns:a16="http://schemas.microsoft.com/office/drawing/2014/main" id="{7C725528-2ED8-4A26-9B7B-35A9E103CA37}"/>
              </a:ext>
            </a:extLst>
          </p:cNvPr>
          <p:cNvSpPr txBox="1"/>
          <p:nvPr/>
        </p:nvSpPr>
        <p:spPr>
          <a:xfrm>
            <a:off x="6131471" y="6993080"/>
            <a:ext cx="1807698" cy="246221"/>
          </a:xfrm>
          <a:prstGeom prst="rect">
            <a:avLst/>
          </a:prstGeom>
          <a:noFill/>
        </p:spPr>
        <p:txBody>
          <a:bodyPr wrap="square" rtlCol="0">
            <a:spAutoFit/>
          </a:bodyPr>
          <a:lstStyle/>
          <a:p>
            <a:pPr algn="ctr"/>
            <a:r>
              <a:rPr lang="en-US" sz="1000" b="1" i="1" dirty="0">
                <a:latin typeface="ITC New Baskerville" pitchFamily="50" charset="0"/>
              </a:rPr>
              <a:t>Cable Installation</a:t>
            </a:r>
            <a:endParaRPr lang="en-US" sz="1000" dirty="0"/>
          </a:p>
        </p:txBody>
      </p:sp>
      <p:sp>
        <p:nvSpPr>
          <p:cNvPr id="21" name="TextBox 20">
            <a:extLst>
              <a:ext uri="{FF2B5EF4-FFF2-40B4-BE49-F238E27FC236}">
                <a16:creationId xmlns:a16="http://schemas.microsoft.com/office/drawing/2014/main" id="{28205DE1-1F07-4B71-BCCF-711CDCE8CAD1}"/>
              </a:ext>
            </a:extLst>
          </p:cNvPr>
          <p:cNvSpPr txBox="1"/>
          <p:nvPr/>
        </p:nvSpPr>
        <p:spPr>
          <a:xfrm>
            <a:off x="3333667" y="5853761"/>
            <a:ext cx="1787395" cy="246221"/>
          </a:xfrm>
          <a:prstGeom prst="rect">
            <a:avLst/>
          </a:prstGeom>
          <a:noFill/>
        </p:spPr>
        <p:txBody>
          <a:bodyPr wrap="square" rtlCol="0">
            <a:spAutoFit/>
          </a:bodyPr>
          <a:lstStyle/>
          <a:p>
            <a:pPr algn="ctr"/>
            <a:r>
              <a:rPr lang="en-US" sz="1000" b="1" i="1" dirty="0">
                <a:latin typeface="ITC New Baskerville" pitchFamily="50" charset="0"/>
              </a:rPr>
              <a:t>Cable Splicing</a:t>
            </a:r>
            <a:endParaRPr lang="en-US" sz="1000" dirty="0"/>
          </a:p>
        </p:txBody>
      </p:sp>
      <p:cxnSp>
        <p:nvCxnSpPr>
          <p:cNvPr id="29" name="Straight Connector 28">
            <a:extLst>
              <a:ext uri="{FF2B5EF4-FFF2-40B4-BE49-F238E27FC236}">
                <a16:creationId xmlns:a16="http://schemas.microsoft.com/office/drawing/2014/main" id="{EBF6F418-8CB0-46A7-9AEA-0FBA3D2135BE}"/>
              </a:ext>
            </a:extLst>
          </p:cNvPr>
          <p:cNvCxnSpPr>
            <a:cxnSpLocks/>
          </p:cNvCxnSpPr>
          <p:nvPr/>
        </p:nvCxnSpPr>
        <p:spPr>
          <a:xfrm>
            <a:off x="192576" y="1176821"/>
            <a:ext cx="7302825" cy="0"/>
          </a:xfrm>
          <a:prstGeom prst="line">
            <a:avLst/>
          </a:prstGeom>
          <a:ln w="28575">
            <a:solidFill>
              <a:srgbClr val="F47321"/>
            </a:solidFill>
          </a:ln>
        </p:spPr>
        <p:style>
          <a:lnRef idx="1">
            <a:schemeClr val="accent1"/>
          </a:lnRef>
          <a:fillRef idx="0">
            <a:schemeClr val="accent1"/>
          </a:fillRef>
          <a:effectRef idx="0">
            <a:schemeClr val="accent1"/>
          </a:effectRef>
          <a:fontRef idx="minor">
            <a:schemeClr val="tx1"/>
          </a:fontRef>
        </p:style>
      </p:cxnSp>
      <p:pic>
        <p:nvPicPr>
          <p:cNvPr id="9" name="Picture 11" descr="Several pipes in a room&#10;&#10;Description automatically generated">
            <a:extLst>
              <a:ext uri="{FF2B5EF4-FFF2-40B4-BE49-F238E27FC236}">
                <a16:creationId xmlns:a16="http://schemas.microsoft.com/office/drawing/2014/main" id="{BBC63A6B-57FA-42DF-678D-5FB8B4991744}"/>
              </a:ext>
            </a:extLst>
          </p:cNvPr>
          <p:cNvPicPr>
            <a:picLocks noChangeAspect="1"/>
          </p:cNvPicPr>
          <p:nvPr/>
        </p:nvPicPr>
        <p:blipFill>
          <a:blip r:embed="rId5"/>
          <a:stretch>
            <a:fillRect/>
          </a:stretch>
        </p:blipFill>
        <p:spPr>
          <a:xfrm>
            <a:off x="3843988" y="4229363"/>
            <a:ext cx="2138696" cy="1600200"/>
          </a:xfrm>
          <a:prstGeom prst="rect">
            <a:avLst/>
          </a:prstGeom>
        </p:spPr>
      </p:pic>
      <p:pic>
        <p:nvPicPr>
          <p:cNvPr id="8" name="Picture 7" descr="A blue text on a black background&#10;&#10;Description automatically generated">
            <a:extLst>
              <a:ext uri="{FF2B5EF4-FFF2-40B4-BE49-F238E27FC236}">
                <a16:creationId xmlns:a16="http://schemas.microsoft.com/office/drawing/2014/main" id="{DE22CB25-B131-4422-0A2F-81AD240EA758}"/>
              </a:ext>
            </a:extLst>
          </p:cNvPr>
          <p:cNvPicPr>
            <a:picLocks noChangeAspect="1"/>
          </p:cNvPicPr>
          <p:nvPr/>
        </p:nvPicPr>
        <p:blipFill>
          <a:blip r:embed="rId6"/>
          <a:stretch>
            <a:fillRect/>
          </a:stretch>
        </p:blipFill>
        <p:spPr>
          <a:xfrm>
            <a:off x="240707" y="409296"/>
            <a:ext cx="2743872" cy="534617"/>
          </a:xfrm>
          <a:prstGeom prst="rect">
            <a:avLst/>
          </a:prstGeom>
        </p:spPr>
      </p:pic>
      <p:sp>
        <p:nvSpPr>
          <p:cNvPr id="16" name="TextBox 15">
            <a:extLst>
              <a:ext uri="{FF2B5EF4-FFF2-40B4-BE49-F238E27FC236}">
                <a16:creationId xmlns:a16="http://schemas.microsoft.com/office/drawing/2014/main" id="{31F57907-74D8-BB42-F6E6-DFB5337E6FE1}"/>
              </a:ext>
            </a:extLst>
          </p:cNvPr>
          <p:cNvSpPr txBox="1"/>
          <p:nvPr/>
        </p:nvSpPr>
        <p:spPr>
          <a:xfrm>
            <a:off x="240163" y="7213276"/>
            <a:ext cx="7358948" cy="1800493"/>
          </a:xfrm>
          <a:prstGeom prst="rect">
            <a:avLst/>
          </a:prstGeom>
          <a:solidFill>
            <a:srgbClr val="E4EBF7"/>
          </a:solidFill>
          <a:ln w="9525">
            <a:solidFill>
              <a:schemeClr val="tx2"/>
            </a:solidFill>
          </a:ln>
        </p:spPr>
        <p:txBody>
          <a:bodyPr wrap="square" lIns="91440" tIns="45720" rIns="91440" bIns="45720" rtlCol="0" anchor="ctr">
            <a:spAutoFit/>
          </a:bodyPr>
          <a:lstStyle/>
          <a:p>
            <a:pPr algn="just"/>
            <a:r>
              <a:rPr lang="en-US" b="1" dirty="0">
                <a:latin typeface="Aptos" panose="020B0004020202020204" pitchFamily="34" charset="0"/>
              </a:rPr>
              <a:t>Permitting &amp; Consultation Process</a:t>
            </a:r>
          </a:p>
          <a:p>
            <a:pPr lvl="0" algn="just" defTabSz="914400"/>
            <a:r>
              <a:rPr lang="en-US" altLang="en-US" sz="1100" b="1" dirty="0">
                <a:latin typeface="Aptos" panose="020B0004020202020204" pitchFamily="34" charset="0"/>
              </a:rPr>
              <a:t>To construct the Project, PSEG Long Island will need, in addition to other necessary permits:</a:t>
            </a:r>
          </a:p>
          <a:p>
            <a:pPr marL="171450" indent="-171450" algn="just" defTabSz="914400">
              <a:buClr>
                <a:srgbClr val="0079C1"/>
              </a:buClr>
              <a:buFont typeface="Arial" panose="020B0604020202020204" pitchFamily="34" charset="0"/>
              <a:buChar char="•"/>
            </a:pPr>
            <a:r>
              <a:rPr lang="en-US" altLang="en-US" sz="1100" dirty="0">
                <a:latin typeface="Aptos" panose="020B0004020202020204" pitchFamily="34" charset="0"/>
              </a:rPr>
              <a:t>The New York State Public Service Commission's issuance of an amendment to the Article VII Certificate of Environmental Compatibility and Public Need and approval of an Environmental Management &amp; Construction Plan (EM&amp;CP).</a:t>
            </a:r>
          </a:p>
          <a:p>
            <a:pPr marL="171450" indent="-171450" algn="just">
              <a:spcBef>
                <a:spcPts val="300"/>
              </a:spcBef>
              <a:buClr>
                <a:srgbClr val="0079C1"/>
              </a:buClr>
              <a:buFont typeface="Arial" panose="020B0604020202020204" pitchFamily="34" charset="0"/>
              <a:buChar char="•"/>
            </a:pPr>
            <a:r>
              <a:rPr lang="en-US" sz="1100" dirty="0">
                <a:latin typeface="Aptos"/>
              </a:rPr>
              <a:t>Approval from or consultation with the New York Department of Environmental Conservation, New York State Office of Parks, Recreation &amp; Historic Preservation and New York State Department of Transportation (DOT).</a:t>
            </a:r>
          </a:p>
          <a:p>
            <a:pPr marL="171450" indent="-171450" algn="just">
              <a:spcBef>
                <a:spcPts val="300"/>
              </a:spcBef>
              <a:buClr>
                <a:srgbClr val="0079C1"/>
              </a:buClr>
              <a:buFont typeface="Arial" panose="020B0604020202020204" pitchFamily="34" charset="0"/>
              <a:buChar char="•"/>
            </a:pPr>
            <a:r>
              <a:rPr lang="en-US" sz="1100" dirty="0">
                <a:latin typeface="Aptos"/>
              </a:rPr>
              <a:t>Consultation with Nassau County, Suffolk County, Town of Hempstead, Town of Huntington, and Village of Garden City.</a:t>
            </a:r>
            <a:endParaRPr lang="en-US" altLang="en-US" sz="700" dirty="0">
              <a:latin typeface="Aptos"/>
            </a:endParaRPr>
          </a:p>
        </p:txBody>
      </p:sp>
      <p:sp>
        <p:nvSpPr>
          <p:cNvPr id="15" name="TextBox 14">
            <a:extLst>
              <a:ext uri="{FF2B5EF4-FFF2-40B4-BE49-F238E27FC236}">
                <a16:creationId xmlns:a16="http://schemas.microsoft.com/office/drawing/2014/main" id="{795B7237-F2FB-32F6-A7BE-6936D1F3854A}"/>
              </a:ext>
            </a:extLst>
          </p:cNvPr>
          <p:cNvSpPr txBox="1"/>
          <p:nvPr/>
        </p:nvSpPr>
        <p:spPr>
          <a:xfrm>
            <a:off x="3770704" y="121715"/>
            <a:ext cx="3631881" cy="1077218"/>
          </a:xfrm>
          <a:prstGeom prst="rect">
            <a:avLst/>
          </a:prstGeom>
          <a:noFill/>
        </p:spPr>
        <p:txBody>
          <a:bodyPr wrap="square" lIns="91440" tIns="45720" rIns="91440" bIns="45720" rtlCol="0" anchor="t">
            <a:spAutoFit/>
          </a:bodyPr>
          <a:lstStyle/>
          <a:p>
            <a:r>
              <a:rPr lang="en-US" sz="3200" b="1">
                <a:latin typeface="Aptos"/>
                <a:ea typeface="+mn-lt"/>
                <a:cs typeface="+mn-lt"/>
              </a:rPr>
              <a:t>Newbridge Bypass Project</a:t>
            </a:r>
            <a:endParaRPr lang="en-US" sz="3200" b="1">
              <a:latin typeface="Aptos" panose="020B0004020202020204" pitchFamily="34" charset="0"/>
              <a:ea typeface="+mn-lt"/>
              <a:cs typeface="+mn-lt"/>
            </a:endParaRPr>
          </a:p>
        </p:txBody>
      </p:sp>
      <p:pic>
        <p:nvPicPr>
          <p:cNvPr id="7" name="Picture 6">
            <a:extLst>
              <a:ext uri="{FF2B5EF4-FFF2-40B4-BE49-F238E27FC236}">
                <a16:creationId xmlns:a16="http://schemas.microsoft.com/office/drawing/2014/main" id="{F0BB553B-9E3D-561A-5426-52BFCF2741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62863" y="2732522"/>
            <a:ext cx="2133600" cy="1600200"/>
          </a:xfrm>
          <a:prstGeom prst="rect">
            <a:avLst/>
          </a:prstGeom>
          <a:ln>
            <a:solidFill>
              <a:schemeClr val="tx2"/>
            </a:solidFill>
          </a:ln>
        </p:spPr>
      </p:pic>
      <p:sp>
        <p:nvSpPr>
          <p:cNvPr id="14" name="TextBox 13">
            <a:extLst>
              <a:ext uri="{FF2B5EF4-FFF2-40B4-BE49-F238E27FC236}">
                <a16:creationId xmlns:a16="http://schemas.microsoft.com/office/drawing/2014/main" id="{B9EE8DEC-B7EA-A638-3ACA-4C0D801D5466}"/>
              </a:ext>
            </a:extLst>
          </p:cNvPr>
          <p:cNvSpPr txBox="1"/>
          <p:nvPr/>
        </p:nvSpPr>
        <p:spPr>
          <a:xfrm>
            <a:off x="5999066" y="4365416"/>
            <a:ext cx="1773334" cy="246221"/>
          </a:xfrm>
          <a:prstGeom prst="rect">
            <a:avLst/>
          </a:prstGeom>
          <a:noFill/>
        </p:spPr>
        <p:txBody>
          <a:bodyPr wrap="square" rtlCol="0">
            <a:spAutoFit/>
          </a:bodyPr>
          <a:lstStyle/>
          <a:p>
            <a:pPr algn="ctr"/>
            <a:r>
              <a:rPr lang="en-US" sz="1000" b="1" i="1">
                <a:latin typeface="Aptos" panose="020B0004020202020204" pitchFamily="34" charset="0"/>
              </a:rPr>
              <a:t>Conduit Installation</a:t>
            </a:r>
          </a:p>
        </p:txBody>
      </p:sp>
      <p:sp>
        <p:nvSpPr>
          <p:cNvPr id="2" name="TextBox 1">
            <a:extLst>
              <a:ext uri="{FF2B5EF4-FFF2-40B4-BE49-F238E27FC236}">
                <a16:creationId xmlns:a16="http://schemas.microsoft.com/office/drawing/2014/main" id="{CC34E5AC-71A8-EFA1-C857-702B70B76F34}"/>
              </a:ext>
            </a:extLst>
          </p:cNvPr>
          <p:cNvSpPr txBox="1"/>
          <p:nvPr/>
        </p:nvSpPr>
        <p:spPr>
          <a:xfrm>
            <a:off x="192576" y="5916585"/>
            <a:ext cx="3409611" cy="1215717"/>
          </a:xfrm>
          <a:prstGeom prst="rect">
            <a:avLst/>
          </a:prstGeom>
          <a:noFill/>
        </p:spPr>
        <p:txBody>
          <a:bodyPr wrap="square" lIns="91440" tIns="45720" rIns="91440" bIns="45720" rtlCol="0" anchor="t">
            <a:spAutoFit/>
          </a:bodyPr>
          <a:lstStyle/>
          <a:p>
            <a:pPr algn="just"/>
            <a:r>
              <a:rPr lang="en-US" b="1" dirty="0">
                <a:solidFill>
                  <a:srgbClr val="414042"/>
                </a:solidFill>
                <a:latin typeface="Aptos"/>
              </a:rPr>
              <a:t>Substation Upgrades:</a:t>
            </a:r>
          </a:p>
          <a:p>
            <a:pPr algn="just"/>
            <a:r>
              <a:rPr lang="en-US" sz="1100" dirty="0">
                <a:solidFill>
                  <a:srgbClr val="414042"/>
                </a:solidFill>
                <a:latin typeface="Aptos"/>
              </a:rPr>
              <a:t>Equipment upgrades will be made within the LIPA-owned properties at the </a:t>
            </a:r>
            <a:r>
              <a:rPr lang="en-US" sz="1100" dirty="0">
                <a:latin typeface="Aptos"/>
                <a:ea typeface="+mn-lt"/>
                <a:cs typeface="Arial"/>
              </a:rPr>
              <a:t>Stewart Avenue Substation and the Ruland Road Substation</a:t>
            </a:r>
            <a:r>
              <a:rPr lang="en-US" sz="1100" dirty="0">
                <a:solidFill>
                  <a:srgbClr val="414042"/>
                </a:solidFill>
                <a:latin typeface="Aptos"/>
              </a:rPr>
              <a:t> to create termination points for the connection of the 345 kV line. </a:t>
            </a:r>
          </a:p>
        </p:txBody>
      </p:sp>
      <p:sp>
        <p:nvSpPr>
          <p:cNvPr id="3" name="TextBox 2">
            <a:extLst>
              <a:ext uri="{FF2B5EF4-FFF2-40B4-BE49-F238E27FC236}">
                <a16:creationId xmlns:a16="http://schemas.microsoft.com/office/drawing/2014/main" id="{3F609A28-5EDF-D6FC-8A08-5C23B97541F4}"/>
              </a:ext>
            </a:extLst>
          </p:cNvPr>
          <p:cNvSpPr txBox="1"/>
          <p:nvPr/>
        </p:nvSpPr>
        <p:spPr>
          <a:xfrm>
            <a:off x="0" y="9170043"/>
            <a:ext cx="7772400" cy="892167"/>
          </a:xfrm>
          <a:prstGeom prst="rect">
            <a:avLst/>
          </a:prstGeom>
          <a:solidFill>
            <a:srgbClr val="9BA4B8"/>
          </a:solidFill>
          <a:ln>
            <a:solidFill>
              <a:srgbClr val="9BA4B8"/>
            </a:solidFill>
          </a:ln>
        </p:spPr>
        <p:txBody>
          <a:bodyPr wrap="square" rtlCol="0">
            <a:spAutoFit/>
          </a:bodyPr>
          <a:lstStyle/>
          <a:p>
            <a:pPr algn="ctr">
              <a:lnSpc>
                <a:spcPct val="150000"/>
              </a:lnSpc>
            </a:pPr>
            <a:r>
              <a:rPr lang="en-US" sz="1200" dirty="0">
                <a:latin typeface="Outfit" pitchFamily="2" charset="0"/>
              </a:rPr>
              <a:t>For Questions About the Syosset to Oakwood Project,</a:t>
            </a:r>
          </a:p>
          <a:p>
            <a:pPr algn="ctr">
              <a:lnSpc>
                <a:spcPct val="150000"/>
              </a:lnSpc>
            </a:pPr>
            <a:r>
              <a:rPr lang="en-US" sz="1200" dirty="0">
                <a:latin typeface="Outfit" pitchFamily="2" charset="0"/>
              </a:rPr>
              <a:t>Call or Text 631-792-6866  Email </a:t>
            </a:r>
            <a:r>
              <a:rPr lang="en-US" sz="1200" u="sng" dirty="0">
                <a:latin typeface="Outfit" pitchFamily="2" charset="0"/>
              </a:rPr>
              <a:t>info@Syosset2Oakwood.com  </a:t>
            </a:r>
            <a:r>
              <a:rPr lang="en-US" sz="1200" dirty="0">
                <a:latin typeface="Outfit" pitchFamily="2" charset="0"/>
              </a:rPr>
              <a:t>Visit </a:t>
            </a:r>
            <a:r>
              <a:rPr lang="en-US" sz="1200" u="sng" dirty="0">
                <a:latin typeface="Outfit" pitchFamily="2" charset="0"/>
              </a:rPr>
              <a:t>www.Syosset2Oakwood.com</a:t>
            </a:r>
          </a:p>
          <a:p>
            <a:pPr algn="ctr">
              <a:lnSpc>
                <a:spcPct val="150000"/>
              </a:lnSpc>
            </a:pPr>
            <a:endParaRPr lang="en-US" sz="1200" u="sng" dirty="0">
              <a:latin typeface="Outfit" pitchFamily="2" charset="0"/>
            </a:endParaRPr>
          </a:p>
        </p:txBody>
      </p:sp>
    </p:spTree>
    <p:extLst>
      <p:ext uri="{BB962C8B-B14F-4D97-AF65-F5344CB8AC3E}">
        <p14:creationId xmlns:p14="http://schemas.microsoft.com/office/powerpoint/2010/main" val="2815041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DBC99E0837A41BC266B08FBB1B85F" ma:contentTypeVersion="14" ma:contentTypeDescription="Create a new document." ma:contentTypeScope="" ma:versionID="92aba2f563f40b4c9d42875949d2fd81">
  <xsd:schema xmlns:xsd="http://www.w3.org/2001/XMLSchema" xmlns:xs="http://www.w3.org/2001/XMLSchema" xmlns:p="http://schemas.microsoft.com/office/2006/metadata/properties" xmlns:ns2="e3864a97-92c9-4693-8e39-28a034bb69f3" xmlns:ns3="f2c90254-97ed-4db2-8179-e75ed83fb937" targetNamespace="http://schemas.microsoft.com/office/2006/metadata/properties" ma:root="true" ma:fieldsID="7d114e4a66306c5e6a84beef2d364927" ns2:_="" ns3:_="">
    <xsd:import namespace="e3864a97-92c9-4693-8e39-28a034bb69f3"/>
    <xsd:import namespace="f2c90254-97ed-4db2-8179-e75ed83fb9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64a97-92c9-4693-8e39-28a034bb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90254-97ed-4db2-8179-e75ed83fb9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a38f1d3-86bf-43a2-b1be-dc2a36b8a59c}" ma:internalName="TaxCatchAll" ma:showField="CatchAllData" ma:web="f2c90254-97ed-4db2-8179-e75ed83fb9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c90254-97ed-4db2-8179-e75ed83fb937" xsi:nil="true"/>
    <lcf76f155ced4ddcb4097134ff3c332f xmlns="e3864a97-92c9-4693-8e39-28a034bb69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0F67EB-E23C-428B-9824-124D5C9D6647}">
  <ds:schemaRefs>
    <ds:schemaRef ds:uri="e3864a97-92c9-4693-8e39-28a034bb69f3"/>
    <ds:schemaRef ds:uri="f2c90254-97ed-4db2-8179-e75ed83fb9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33D690-E972-4D76-B9AC-A76AFBF02381}">
  <ds:schemaRefs>
    <ds:schemaRef ds:uri="http://schemas.microsoft.com/sharepoint/v3/contenttype/forms"/>
  </ds:schemaRefs>
</ds:datastoreItem>
</file>

<file path=customXml/itemProps3.xml><?xml version="1.0" encoding="utf-8"?>
<ds:datastoreItem xmlns:ds="http://schemas.openxmlformats.org/officeDocument/2006/customXml" ds:itemID="{32641AB4-C9F0-4542-857F-902DBCE1C300}">
  <ds:schemaRefs>
    <ds:schemaRef ds:uri="http://www.w3.org/XML/1998/namespace"/>
    <ds:schemaRef ds:uri="http://schemas.openxmlformats.org/package/2006/metadata/core-properties"/>
    <ds:schemaRef ds:uri="http://schemas.microsoft.com/office/2006/documentManagement/types"/>
    <ds:schemaRef ds:uri="e3864a97-92c9-4693-8e39-28a034bb69f3"/>
    <ds:schemaRef ds:uri="f2c90254-97ed-4db2-8179-e75ed83fb937"/>
    <ds:schemaRef ds:uri="http://schemas.microsoft.com/office/infopath/2007/PartnerControls"/>
    <ds:schemaRef ds:uri="http://purl.org/dc/term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795</Words>
  <Application>Microsoft Office PowerPoint</Application>
  <PresentationFormat>Custom</PresentationFormat>
  <Paragraphs>48</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Calibri</vt:lpstr>
      <vt:lpstr>Calibri Light</vt:lpstr>
      <vt:lpstr>ITC New Baskerville</vt:lpstr>
      <vt:lpstr>Outfit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Jennifer R (Jennie)</dc:creator>
  <cp:lastModifiedBy>Jacoby, Corinne</cp:lastModifiedBy>
  <cp:revision>2</cp:revision>
  <cp:lastPrinted>2019-09-11T16:08:31Z</cp:lastPrinted>
  <dcterms:created xsi:type="dcterms:W3CDTF">2017-08-08T17:10:57Z</dcterms:created>
  <dcterms:modified xsi:type="dcterms:W3CDTF">2025-04-03T21:02:10Z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0x010100C43DBC99E0837A41BC266B08FBB1B85F</vt:lpwstr>
  </property>
  <property fmtid="{D5CDD505-2E9C-101B-9397-08002B2CF9AE}" pid="3" name="MediaServiceImageTags">
    <vt:lpwstr/>
  </property>
</Properties>
</file>